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1D4ED8"/>
            </a:solidFill>
            <a:ln w="31750">
              <a:solidFill>
                <a:srgbClr val="1D4ED8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1D4ED8"/>
            </a:solidFill>
            <a:ln w="31750">
              <a:solidFill>
                <a:srgbClr val="1D4ED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1D4ED8"/>
              </a:solidFill>
            </c:spPr>
          </c:dPt>
          <c:dPt>
            <c:idx val="1"/>
            <c:spPr>
              <a:solidFill>
                <a:srgbClr val="059669"/>
              </a:solidFill>
            </c:spPr>
          </c:dPt>
          <c:dPt>
            <c:idx val="2"/>
            <c:spPr>
              <a:solidFill>
                <a:srgbClr val="B91C1C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1D4ED8"/>
            </a:solidFill>
            <a:ln w="31750">
              <a:solidFill>
                <a:srgbClr val="1D4ED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8192000" y="0"/>
            <a:ext cx="4000000" cy="68580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>
            <a:off x="0" y="4858000"/>
            <a:ext cx="3000000" cy="20000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0292000" y="1100000"/>
            <a:ext cx="800000" cy="800000"/>
          </a:xfrm>
          <a:prstGeom prst="hexagon">
            <a:avLst/>
          </a:prstGeom>
          <a:solidFill>
            <a:srgbClr val="CE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9742000" y="2250000"/>
            <a:ext cx="500000" cy="500000"/>
          </a:xfrm>
          <a:prstGeom prst="hexagon">
            <a:avLst/>
          </a:prstGeom>
          <a:solidFill>
            <a:srgbClr val="C74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705800" y="1720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35800" y="17000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B91C1C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2100000"/>
            <a:ext cx="8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Serving the Public Interest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5800" y="3200000"/>
            <a:ext cx="25000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3500000"/>
            <a:ext cx="7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5B0BF"/>
                </a:solidFill>
                <a:latin typeface="Inter"/>
              </a:rPr>
              <a:t>Annual Performance Report &amp; Strategic Plan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5658000"/>
            <a:ext cx="4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889F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520800"/>
            <a:ext cx="25701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1870850" y="1821600"/>
            <a:ext cx="200000" cy="20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458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BUDGET EXECUTION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97%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58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↑ +2%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85800" y="3821600"/>
            <a:ext cx="2370100" cy="80000"/>
          </a:xfrm>
          <a:prstGeom prst="rect">
            <a:avLst/>
          </a:prstGeom>
          <a:solidFill>
            <a:srgbClr val="D1DB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785800" y="3821600"/>
            <a:ext cx="2298997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458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97% of target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785800" y="5171600"/>
            <a:ext cx="2370100" cy="0"/>
          </a:xfrm>
          <a:prstGeom prst="line">
            <a:avLst/>
          </a:prstGeom>
          <a:ln w="635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4359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35900" y="5520800"/>
            <a:ext cx="25701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Diamond 16"/>
          <p:cNvSpPr/>
          <p:nvPr/>
        </p:nvSpPr>
        <p:spPr>
          <a:xfrm>
            <a:off x="4620950" y="1821600"/>
            <a:ext cx="200000" cy="20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4959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ON-TIME DELIVERY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759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94%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959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↑ +5%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535900" y="3821600"/>
            <a:ext cx="2370100" cy="80000"/>
          </a:xfrm>
          <a:prstGeom prst="rect">
            <a:avLst/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3535900" y="3821600"/>
            <a:ext cx="2227894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34959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94% of target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3535900" y="5171600"/>
            <a:ext cx="2370100" cy="0"/>
          </a:xfrm>
          <a:prstGeom prst="line">
            <a:avLst/>
          </a:prstGeom>
          <a:ln w="63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61860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186000" y="5520800"/>
            <a:ext cx="25701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Diamond 26"/>
          <p:cNvSpPr/>
          <p:nvPr/>
        </p:nvSpPr>
        <p:spPr>
          <a:xfrm>
            <a:off x="7371050" y="1821600"/>
            <a:ext cx="200000" cy="20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2460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 EFFICIENCY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260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1.08x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460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B91C1C"/>
                </a:solidFill>
                <a:latin typeface="Inter"/>
              </a:rPr>
              <a:t>↓ -0.12x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286000" y="3821600"/>
            <a:ext cx="2370100" cy="80000"/>
          </a:xfrm>
          <a:prstGeom prst="rect">
            <a:avLst/>
          </a:prstGeom>
          <a:solidFill>
            <a:srgbClr val="F1D1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6286000" y="3821600"/>
            <a:ext cx="1279854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2460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54% of target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6286000" y="5171600"/>
            <a:ext cx="2370100" cy="0"/>
          </a:xfrm>
          <a:prstGeom prst="line">
            <a:avLst/>
          </a:prstGeom>
          <a:ln w="635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89361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936100" y="5520800"/>
            <a:ext cx="25701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Diamond 36"/>
          <p:cNvSpPr/>
          <p:nvPr/>
        </p:nvSpPr>
        <p:spPr>
          <a:xfrm>
            <a:off x="10121150" y="1821600"/>
            <a:ext cx="200000" cy="20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9961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PUBLIC SATISFACTION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9761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78%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9961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↑ +4%</a:t>
            </a:r>
          </a:p>
        </p:txBody>
      </p:sp>
      <p:sp>
        <p:nvSpPr>
          <p:cNvPr id="41" name="Rectangle 40"/>
          <p:cNvSpPr/>
          <p:nvPr/>
        </p:nvSpPr>
        <p:spPr>
          <a:xfrm>
            <a:off x="9036100" y="3821600"/>
            <a:ext cx="2370100" cy="80000"/>
          </a:xfrm>
          <a:prstGeom prst="rect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9036100" y="3821600"/>
            <a:ext cx="1848678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89961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78% of target</a:t>
            </a:r>
          </a:p>
        </p:txBody>
      </p:sp>
      <p:cxnSp>
        <p:nvCxnSpPr>
          <p:cNvPr id="44" name="Connector 43"/>
          <p:cNvCxnSpPr/>
          <p:nvPr/>
        </p:nvCxnSpPr>
        <p:spPr>
          <a:xfrm>
            <a:off x="9036100" y="5171600"/>
            <a:ext cx="2370100" cy="0"/>
          </a:xfrm>
          <a:prstGeom prst="line">
            <a:avLst/>
          </a:prstGeom>
          <a:ln w="635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Stable federal funding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Deep engineering expertise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Nationwide presence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91C1C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Bureaucratic procurement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IT system modernization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Workforce retirement wave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DE4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D4ED8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D4ED8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Infrastructure bill funding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D4ED8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Smart city technology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D4ED8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Public-private partnerships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91C1C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Political budget uncertainty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Climate change impacts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Cybersecurity threats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165800" y="1471600"/>
            <a:ext cx="5120200" cy="2224600"/>
          </a:xfrm>
          <a:prstGeom prst="rect">
            <a:avLst/>
          </a:prstGeom>
          <a:solidFill>
            <a:srgbClr val="E8ED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65800" y="3636200"/>
            <a:ext cx="5120200" cy="6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1285800" y="1591600"/>
            <a:ext cx="160000" cy="16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05800" y="16016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Quick Wins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15800" y="19516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86000" y="1471600"/>
            <a:ext cx="5120200" cy="2224600"/>
          </a:xfrm>
          <a:prstGeom prst="rect">
            <a:avLst/>
          </a:prstGeom>
          <a:solidFill>
            <a:srgbClr val="E6F4F0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6386000" y="3636200"/>
            <a:ext cx="5120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Diamond 11"/>
          <p:cNvSpPr/>
          <p:nvPr/>
        </p:nvSpPr>
        <p:spPr>
          <a:xfrm>
            <a:off x="6506000" y="1591600"/>
            <a:ext cx="160000" cy="16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726000" y="16016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Major Projects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36000" y="19516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165800" y="3796200"/>
            <a:ext cx="5120200" cy="2224600"/>
          </a:xfrm>
          <a:prstGeom prst="rect">
            <a:avLst/>
          </a:prstGeom>
          <a:solidFill>
            <a:srgbClr val="F8E8E8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1165800" y="5960800"/>
            <a:ext cx="5120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Diamond 16"/>
          <p:cNvSpPr/>
          <p:nvPr/>
        </p:nvSpPr>
        <p:spPr>
          <a:xfrm>
            <a:off x="1285800" y="39162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505800" y="39262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Fill-Ins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15800" y="42762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386000" y="3796200"/>
            <a:ext cx="5120200" cy="2224600"/>
          </a:xfrm>
          <a:prstGeom prst="rect">
            <a:avLst/>
          </a:prstGeom>
          <a:solidFill>
            <a:srgbClr val="F1EBFD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6386000" y="5960800"/>
            <a:ext cx="5120200" cy="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Diamond 21"/>
          <p:cNvSpPr/>
          <p:nvPr/>
        </p:nvSpPr>
        <p:spPr>
          <a:xfrm>
            <a:off x="6506000" y="3916200"/>
            <a:ext cx="160000" cy="16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726000" y="39262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Thankless Tasks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36000" y="42762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cxnSp>
        <p:nvCxnSpPr>
          <p:cNvPr id="25" name="Connector 24"/>
          <p:cNvCxnSpPr/>
          <p:nvPr/>
        </p:nvCxnSpPr>
        <p:spPr>
          <a:xfrm flipV="1">
            <a:off x="1085800" y="1471600"/>
            <a:ext cx="0" cy="4549200"/>
          </a:xfrm>
          <a:prstGeom prst="line">
            <a:avLst/>
          </a:prstGeom>
          <a:ln w="1905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85800" y="3566200"/>
            <a:ext cx="38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Effort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1165800" y="6070800"/>
            <a:ext cx="10340400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165800" y="6100800"/>
            <a:ext cx="1034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Hexagon 4"/>
          <p:cNvSpPr/>
          <p:nvPr/>
        </p:nvSpPr>
        <p:spPr>
          <a:xfrm>
            <a:off x="4896000" y="2223200"/>
            <a:ext cx="2400000" cy="2400000"/>
          </a:xfrm>
          <a:prstGeom prst="hexagon">
            <a:avLst/>
          </a:prstGeom>
          <a:solidFill>
            <a:srgbClr val="D5767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5256000" y="2583200"/>
            <a:ext cx="1680000" cy="1680000"/>
          </a:xfrm>
          <a:prstGeom prst="hexagon">
            <a:avLst/>
          </a:prstGeom>
          <a:solidFill>
            <a:srgbClr val="C74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396000" y="29328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Innovation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96000" y="31828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9" name="Hexagon 8"/>
          <p:cNvSpPr/>
          <p:nvPr/>
        </p:nvSpPr>
        <p:spPr>
          <a:xfrm>
            <a:off x="4335000" y="2949200"/>
            <a:ext cx="2400000" cy="2400000"/>
          </a:xfrm>
          <a:prstGeom prst="hexagon">
            <a:avLst/>
          </a:prstGeom>
          <a:solidFill>
            <a:srgbClr val="7794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Hexagon 9"/>
          <p:cNvSpPr/>
          <p:nvPr/>
        </p:nvSpPr>
        <p:spPr>
          <a:xfrm>
            <a:off x="4695000" y="3309200"/>
            <a:ext cx="1680000" cy="1680000"/>
          </a:xfrm>
          <a:prstGeom prst="hexagon">
            <a:avLst/>
          </a:prstGeom>
          <a:solidFill>
            <a:srgbClr val="4A71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386200" y="42396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Experience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86200" y="44896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3" name="Hexagon 12"/>
          <p:cNvSpPr/>
          <p:nvPr/>
        </p:nvSpPr>
        <p:spPr>
          <a:xfrm>
            <a:off x="5457000" y="2949200"/>
            <a:ext cx="2400000" cy="2400000"/>
          </a:xfrm>
          <a:prstGeom prst="hexagon">
            <a:avLst/>
          </a:prstGeom>
          <a:solidFill>
            <a:srgbClr val="69C0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Hexagon 13"/>
          <p:cNvSpPr/>
          <p:nvPr/>
        </p:nvSpPr>
        <p:spPr>
          <a:xfrm>
            <a:off x="5817000" y="3309200"/>
            <a:ext cx="1680000" cy="1680000"/>
          </a:xfrm>
          <a:prstGeom prst="hexagon">
            <a:avLst/>
          </a:prstGeom>
          <a:solidFill>
            <a:srgbClr val="37AB8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05800" y="42396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Trust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05800" y="44896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7" name="Diamond 16"/>
          <p:cNvSpPr/>
          <p:nvPr/>
        </p:nvSpPr>
        <p:spPr>
          <a:xfrm>
            <a:off x="5976000" y="3666200"/>
            <a:ext cx="240000" cy="24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5096000" y="3966200"/>
            <a:ext cx="2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E3A5F"/>
                </a:solidFill>
                <a:latin typeface="Inter"/>
              </a:rPr>
              <a:t>Our Competitive Advantage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How we plan and execute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1784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Hexagon 5"/>
          <p:cNvSpPr/>
          <p:nvPr/>
        </p:nvSpPr>
        <p:spPr>
          <a:xfrm>
            <a:off x="1417840" y="2121600"/>
            <a:ext cx="700000" cy="700000"/>
          </a:xfrm>
          <a:prstGeom prst="hexagon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41784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580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Discovery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0" name="Diamond 9"/>
          <p:cNvSpPr/>
          <p:nvPr/>
        </p:nvSpPr>
        <p:spPr>
          <a:xfrm>
            <a:off x="1717840" y="3921600"/>
            <a:ext cx="100000" cy="10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1" name="Connector 10"/>
          <p:cNvCxnSpPr/>
          <p:nvPr/>
        </p:nvCxnSpPr>
        <p:spPr>
          <a:xfrm>
            <a:off x="428192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Hexagon 11"/>
          <p:cNvSpPr/>
          <p:nvPr/>
        </p:nvSpPr>
        <p:spPr>
          <a:xfrm>
            <a:off x="3581920" y="2121600"/>
            <a:ext cx="700000" cy="700000"/>
          </a:xfrm>
          <a:prstGeom prst="hexagon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58192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6988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Strategy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86988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16" name="Diamond 15"/>
          <p:cNvSpPr/>
          <p:nvPr/>
        </p:nvSpPr>
        <p:spPr>
          <a:xfrm>
            <a:off x="3881920" y="3921600"/>
            <a:ext cx="100000" cy="10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7" name="Connector 16"/>
          <p:cNvCxnSpPr/>
          <p:nvPr/>
        </p:nvCxnSpPr>
        <p:spPr>
          <a:xfrm>
            <a:off x="644600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Hexagon 17"/>
          <p:cNvSpPr/>
          <p:nvPr/>
        </p:nvSpPr>
        <p:spPr>
          <a:xfrm>
            <a:off x="5746000" y="2121600"/>
            <a:ext cx="700000" cy="7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74600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03396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Develop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3396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22" name="Diamond 21"/>
          <p:cNvSpPr/>
          <p:nvPr/>
        </p:nvSpPr>
        <p:spPr>
          <a:xfrm>
            <a:off x="6046000" y="3921600"/>
            <a:ext cx="100000" cy="10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3" name="Connector 22"/>
          <p:cNvCxnSpPr/>
          <p:nvPr/>
        </p:nvCxnSpPr>
        <p:spPr>
          <a:xfrm>
            <a:off x="861008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Hexagon 23"/>
          <p:cNvSpPr/>
          <p:nvPr/>
        </p:nvSpPr>
        <p:spPr>
          <a:xfrm>
            <a:off x="7910080" y="2121600"/>
            <a:ext cx="700000" cy="700000"/>
          </a:xfrm>
          <a:prstGeom prst="hexagon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91008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9804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Deploy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9804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28" name="Diamond 27"/>
          <p:cNvSpPr/>
          <p:nvPr/>
        </p:nvSpPr>
        <p:spPr>
          <a:xfrm>
            <a:off x="8210080" y="3921600"/>
            <a:ext cx="100000" cy="10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Hexagon 28"/>
          <p:cNvSpPr/>
          <p:nvPr/>
        </p:nvSpPr>
        <p:spPr>
          <a:xfrm>
            <a:off x="10074160" y="2121600"/>
            <a:ext cx="700000" cy="700000"/>
          </a:xfrm>
          <a:prstGeom prst="hexagon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007416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36212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Optimize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36212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33" name="Diamond 32"/>
          <p:cNvSpPr/>
          <p:nvPr/>
        </p:nvSpPr>
        <p:spPr>
          <a:xfrm>
            <a:off x="10374160" y="3921600"/>
            <a:ext cx="100000" cy="10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767840" y="2771600"/>
            <a:ext cx="8656320" cy="0"/>
          </a:xfrm>
          <a:prstGeom prst="line">
            <a:avLst/>
          </a:prstGeom>
          <a:ln w="2540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iamond 5"/>
          <p:cNvSpPr/>
          <p:nvPr/>
        </p:nvSpPr>
        <p:spPr>
          <a:xfrm>
            <a:off x="1567840" y="2571600"/>
            <a:ext cx="400000" cy="40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56784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580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D4ED8"/>
                </a:solidFill>
                <a:latin typeface="Inter"/>
              </a:rPr>
              <a:t>Q1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Foundation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1" name="Diamond 10"/>
          <p:cNvSpPr/>
          <p:nvPr/>
        </p:nvSpPr>
        <p:spPr>
          <a:xfrm>
            <a:off x="1727840" y="4081600"/>
            <a:ext cx="80000" cy="8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Diamond 11"/>
          <p:cNvSpPr/>
          <p:nvPr/>
        </p:nvSpPr>
        <p:spPr>
          <a:xfrm>
            <a:off x="3731920" y="2571600"/>
            <a:ext cx="400000" cy="40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73192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6988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59669"/>
                </a:solidFill>
                <a:latin typeface="Inter"/>
              </a:rPr>
              <a:t>Q2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86988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Growth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6988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17" name="Diamond 16"/>
          <p:cNvSpPr/>
          <p:nvPr/>
        </p:nvSpPr>
        <p:spPr>
          <a:xfrm>
            <a:off x="3891920" y="4081600"/>
            <a:ext cx="80000" cy="8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Diamond 17"/>
          <p:cNvSpPr/>
          <p:nvPr/>
        </p:nvSpPr>
        <p:spPr>
          <a:xfrm>
            <a:off x="5896000" y="2571600"/>
            <a:ext cx="400000" cy="40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89600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03396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91C1C"/>
                </a:solidFill>
                <a:latin typeface="Inter"/>
              </a:rPr>
              <a:t>Q3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3396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Scale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03396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23" name="Diamond 22"/>
          <p:cNvSpPr/>
          <p:nvPr/>
        </p:nvSpPr>
        <p:spPr>
          <a:xfrm>
            <a:off x="6056000" y="4081600"/>
            <a:ext cx="80000" cy="8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Diamond 23"/>
          <p:cNvSpPr/>
          <p:nvPr/>
        </p:nvSpPr>
        <p:spPr>
          <a:xfrm>
            <a:off x="8060080" y="2571600"/>
            <a:ext cx="400000" cy="40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06008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9804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C3AED"/>
                </a:solidFill>
                <a:latin typeface="Inter"/>
              </a:rPr>
              <a:t>Q4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9804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Optimize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9804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29" name="Diamond 28"/>
          <p:cNvSpPr/>
          <p:nvPr/>
        </p:nvSpPr>
        <p:spPr>
          <a:xfrm>
            <a:off x="8220080" y="4081600"/>
            <a:ext cx="80000" cy="8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Diamond 29"/>
          <p:cNvSpPr/>
          <p:nvPr/>
        </p:nvSpPr>
        <p:spPr>
          <a:xfrm>
            <a:off x="10224160" y="2571600"/>
            <a:ext cx="400000" cy="40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1022416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36212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Q1 2027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36212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Expand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36212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35" name="Diamond 34"/>
          <p:cNvSpPr/>
          <p:nvPr/>
        </p:nvSpPr>
        <p:spPr>
          <a:xfrm>
            <a:off x="10384160" y="4081600"/>
            <a:ext cx="80000" cy="8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85800" y="1571600"/>
            <a:ext cx="10020400" cy="600000"/>
          </a:xfrm>
          <a:prstGeom prst="rect">
            <a:avLst/>
          </a:prstGeom>
          <a:solidFill>
            <a:srgbClr val="DDE4F9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085800" y="2131600"/>
            <a:ext cx="10020400" cy="4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795800" y="1571600"/>
            <a:ext cx="250000" cy="60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95800" y="157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85800" y="1611600"/>
            <a:ext cx="48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Awareness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0" y="1591600"/>
            <a:ext cx="489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1D4ED8"/>
                </a:solidFill>
                <a:latin typeface="Inter"/>
              </a:rPr>
              <a:t>10,000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1861600"/>
            <a:ext cx="48902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837330" y="2201600"/>
            <a:ext cx="8517340" cy="600000"/>
          </a:xfrm>
          <a:prstGeom prst="rect">
            <a:avLst/>
          </a:prstGeom>
          <a:solidFill>
            <a:srgbClr val="D9EFE8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837330" y="2761600"/>
            <a:ext cx="8517340" cy="4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547330" y="2201600"/>
            <a:ext cx="250000" cy="6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547330" y="220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37330" y="2241600"/>
            <a:ext cx="410867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Interest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0" y="2221600"/>
            <a:ext cx="41386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059669"/>
                </a:solidFill>
                <a:latin typeface="Inter"/>
              </a:rPr>
              <a:t>5,200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96000" y="2491600"/>
            <a:ext cx="413867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588860" y="2831600"/>
            <a:ext cx="7014280" cy="600000"/>
          </a:xfrm>
          <a:prstGeom prst="rect">
            <a:avLst/>
          </a:prstGeom>
          <a:solidFill>
            <a:srgbClr val="F4DCD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2588860" y="3391600"/>
            <a:ext cx="7014280" cy="4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2298860" y="2831600"/>
            <a:ext cx="250000" cy="6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298860" y="283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688860" y="2871600"/>
            <a:ext cx="335714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Consideration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96000" y="2851600"/>
            <a:ext cx="33871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B91C1C"/>
                </a:solidFill>
                <a:latin typeface="Inter"/>
              </a:rPr>
              <a:t>2,800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96000" y="3121600"/>
            <a:ext cx="338714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340390" y="3461600"/>
            <a:ext cx="5511220" cy="600000"/>
          </a:xfrm>
          <a:prstGeom prst="rect">
            <a:avLst/>
          </a:prstGeom>
          <a:solidFill>
            <a:srgbClr val="EBE1FC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3340390" y="4021600"/>
            <a:ext cx="5511220" cy="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3050390" y="3461600"/>
            <a:ext cx="250000" cy="6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3050390" y="346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40390" y="3501600"/>
            <a:ext cx="260561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Intent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96000" y="3481600"/>
            <a:ext cx="263561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7C3AED"/>
                </a:solidFill>
                <a:latin typeface="Inter"/>
              </a:rPr>
              <a:t>1,400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6000" y="3751600"/>
            <a:ext cx="263561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091920" y="4091600"/>
            <a:ext cx="4008160" cy="600000"/>
          </a:xfrm>
          <a:prstGeom prst="rect">
            <a:avLst/>
          </a:prstGeom>
          <a:solidFill>
            <a:srgbClr val="F9EAD9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4091920" y="4651600"/>
            <a:ext cx="4008160" cy="4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3801920" y="4091600"/>
            <a:ext cx="250000" cy="6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3801920" y="409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191920" y="4131600"/>
            <a:ext cx="185408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Purchase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096000" y="4111600"/>
            <a:ext cx="188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D97706"/>
                </a:solidFill>
                <a:latin typeface="Inter"/>
              </a:rPr>
              <a:t>680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096000" y="4381600"/>
            <a:ext cx="188408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013960" y="1371600"/>
            <a:ext cx="2164080" cy="905840"/>
          </a:xfrm>
          <a:prstGeom prst="rect">
            <a:avLst/>
          </a:prstGeom>
          <a:solidFill>
            <a:srgbClr val="ECF0FB"/>
          </a:solidFill>
          <a:ln w="2540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Diamond 5"/>
          <p:cNvSpPr/>
          <p:nvPr/>
        </p:nvSpPr>
        <p:spPr>
          <a:xfrm>
            <a:off x="5133960" y="1744520"/>
            <a:ext cx="160000" cy="16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393960" y="1391600"/>
            <a:ext cx="166408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93960" y="1829520"/>
            <a:ext cx="166408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ectangle 8"/>
          <p:cNvSpPr/>
          <p:nvPr/>
        </p:nvSpPr>
        <p:spPr>
          <a:xfrm>
            <a:off x="3931920" y="2327440"/>
            <a:ext cx="4328160" cy="905840"/>
          </a:xfrm>
          <a:prstGeom prst="rect">
            <a:avLst/>
          </a:prstGeom>
          <a:solidFill>
            <a:srgbClr val="EBF6F3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Diamond 9"/>
          <p:cNvSpPr/>
          <p:nvPr/>
        </p:nvSpPr>
        <p:spPr>
          <a:xfrm>
            <a:off x="4051920" y="2700360"/>
            <a:ext cx="160000" cy="16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311920" y="2347440"/>
            <a:ext cx="382816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11920" y="2785360"/>
            <a:ext cx="382816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849880" y="3283280"/>
            <a:ext cx="6492240" cy="905840"/>
          </a:xfrm>
          <a:prstGeom prst="rect">
            <a:avLst/>
          </a:prstGeom>
          <a:solidFill>
            <a:srgbClr val="F9ECEC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Diamond 13"/>
          <p:cNvSpPr/>
          <p:nvPr/>
        </p:nvSpPr>
        <p:spPr>
          <a:xfrm>
            <a:off x="2969880" y="36562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3229880" y="3303280"/>
            <a:ext cx="599224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Objectives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29880" y="3741200"/>
            <a:ext cx="599224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67840" y="4239120"/>
            <a:ext cx="8656320" cy="905840"/>
          </a:xfrm>
          <a:prstGeom prst="rect">
            <a:avLst/>
          </a:prstGeom>
          <a:solidFill>
            <a:srgbClr val="F4EFFD"/>
          </a:solidFill>
          <a:ln w="2540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Diamond 17"/>
          <p:cNvSpPr/>
          <p:nvPr/>
        </p:nvSpPr>
        <p:spPr>
          <a:xfrm>
            <a:off x="1887840" y="4612040"/>
            <a:ext cx="160000" cy="16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2147840" y="4259120"/>
            <a:ext cx="815632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Tactics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147840" y="4697040"/>
            <a:ext cx="815632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5194960"/>
            <a:ext cx="10820400" cy="905840"/>
          </a:xfrm>
          <a:prstGeom prst="rect">
            <a:avLst/>
          </a:prstGeom>
          <a:solidFill>
            <a:srgbClr val="FBF4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Diamond 21"/>
          <p:cNvSpPr/>
          <p:nvPr/>
        </p:nvSpPr>
        <p:spPr>
          <a:xfrm>
            <a:off x="805800" y="5567880"/>
            <a:ext cx="160000" cy="16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065800" y="5214960"/>
            <a:ext cx="1032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Operations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65800" y="5652880"/>
            <a:ext cx="1032040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Hexagon 10"/>
          <p:cNvSpPr/>
          <p:nvPr/>
        </p:nvSpPr>
        <p:spPr>
          <a:xfrm>
            <a:off x="5646000" y="3386200"/>
            <a:ext cx="900000" cy="9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646000" y="3386200"/>
            <a:ext cx="900000" cy="9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Hexagon 12"/>
          <p:cNvSpPr/>
          <p:nvPr/>
        </p:nvSpPr>
        <p:spPr>
          <a:xfrm>
            <a:off x="5796000" y="1836200"/>
            <a:ext cx="600000" cy="600000"/>
          </a:xfrm>
          <a:prstGeom prst="hexagon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796000" y="183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6000" y="247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16" name="Hexagon 15"/>
          <p:cNvSpPr/>
          <p:nvPr/>
        </p:nvSpPr>
        <p:spPr>
          <a:xfrm>
            <a:off x="7268243" y="2686200"/>
            <a:ext cx="600000" cy="600000"/>
          </a:xfrm>
          <a:prstGeom prst="hexagon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268243" y="268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68243" y="332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Hexagon 18"/>
          <p:cNvSpPr/>
          <p:nvPr/>
        </p:nvSpPr>
        <p:spPr>
          <a:xfrm>
            <a:off x="7268243" y="4386199"/>
            <a:ext cx="600000" cy="6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68243" y="4386199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68243" y="502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22" name="Hexagon 21"/>
          <p:cNvSpPr/>
          <p:nvPr/>
        </p:nvSpPr>
        <p:spPr>
          <a:xfrm>
            <a:off x="5796000" y="5236200"/>
            <a:ext cx="600000" cy="600000"/>
          </a:xfrm>
          <a:prstGeom prst="hexagon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796000" y="523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96000" y="587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25" name="Hexagon 24"/>
          <p:cNvSpPr/>
          <p:nvPr/>
        </p:nvSpPr>
        <p:spPr>
          <a:xfrm>
            <a:off x="4323757" y="4386200"/>
            <a:ext cx="600000" cy="600000"/>
          </a:xfrm>
          <a:prstGeom prst="hexagon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323757" y="438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23757" y="502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28" name="Hexagon 27"/>
          <p:cNvSpPr/>
          <p:nvPr/>
        </p:nvSpPr>
        <p:spPr>
          <a:xfrm>
            <a:off x="4323757" y="2686200"/>
            <a:ext cx="600000" cy="600000"/>
          </a:xfrm>
          <a:prstGeom prst="hexagon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23757" y="268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923757" y="332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920800"/>
            <a:ext cx="48102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ectangle 8"/>
          <p:cNvSpPr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696000" y="1920800"/>
            <a:ext cx="48102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5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5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5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78350" y="2311600"/>
            <a:ext cx="1520000" cy="1520000"/>
          </a:xfrm>
          <a:prstGeom prst="rect">
            <a:avLst/>
          </a:prstGeom>
          <a:noFill/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C6D2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5833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238350" y="227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2758350" y="227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38350" y="379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2758350" y="379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5833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82%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58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58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D4ED8"/>
                </a:solidFill>
                <a:latin typeface="Inter"/>
              </a:rPr>
              <a:t>$8.2M / $10M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83450" y="2311600"/>
            <a:ext cx="1520000" cy="1520000"/>
          </a:xfrm>
          <a:prstGeom prst="rect">
            <a:avLst/>
          </a:prstGeom>
          <a:noFill/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C0E4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2884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3943450" y="227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5463450" y="227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3943450" y="379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5463450" y="379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2884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94%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4309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4309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059669"/>
                </a:solidFill>
                <a:latin typeface="Inter"/>
              </a:rPr>
              <a:t>94%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688550" y="2311600"/>
            <a:ext cx="1520000" cy="1520000"/>
          </a:xfrm>
          <a:prstGeom prst="rect">
            <a:avLst/>
          </a:prstGeom>
          <a:noFill/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EDC6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69935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6648550" y="227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168550" y="227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6648550" y="379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8168550" y="379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9935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84%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1360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1360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B91C1C"/>
                </a:solidFill>
                <a:latin typeface="Inter"/>
              </a:rPr>
              <a:t>42 / 50 pts</a:t>
            </a:r>
          </a:p>
        </p:txBody>
      </p:sp>
      <p:sp>
        <p:nvSpPr>
          <p:cNvPr id="38" name="Rectangle 37"/>
          <p:cNvSpPr/>
          <p:nvPr/>
        </p:nvSpPr>
        <p:spPr>
          <a:xfrm>
            <a:off x="9393650" y="2311600"/>
            <a:ext cx="1520000" cy="1520000"/>
          </a:xfrm>
          <a:prstGeom prst="rect">
            <a:avLst/>
          </a:prstGeom>
          <a:noFill/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DECD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96986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9353650" y="227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10873650" y="227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9353650" y="379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10873650" y="379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96986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99%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8411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8411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C3AED"/>
                </a:solidFill>
                <a:latin typeface="Inter"/>
              </a:rPr>
              <a:t>99.95%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587500" y="2871600"/>
            <a:ext cx="9017000" cy="0"/>
          </a:xfrm>
          <a:prstGeom prst="line">
            <a:avLst/>
          </a:prstGeom>
          <a:ln w="2540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iamond 5"/>
          <p:cNvSpPr/>
          <p:nvPr/>
        </p:nvSpPr>
        <p:spPr>
          <a:xfrm>
            <a:off x="1407500" y="2691600"/>
            <a:ext cx="360000" cy="36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4075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58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D4ED8"/>
                </a:solidFill>
                <a:latin typeface="Inter"/>
              </a:rPr>
              <a:t>Jan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Project Kickoff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1" name="Diamond 10"/>
          <p:cNvSpPr/>
          <p:nvPr/>
        </p:nvSpPr>
        <p:spPr>
          <a:xfrm>
            <a:off x="1552500" y="4066600"/>
            <a:ext cx="70000" cy="7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Diamond 11"/>
          <p:cNvSpPr/>
          <p:nvPr/>
        </p:nvSpPr>
        <p:spPr>
          <a:xfrm>
            <a:off x="3210900" y="2691600"/>
            <a:ext cx="360000" cy="36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2109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092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59669"/>
                </a:solidFill>
                <a:latin typeface="Inter"/>
              </a:rPr>
              <a:t>Mar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092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Alpha Release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092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17" name="Diamond 16"/>
          <p:cNvSpPr/>
          <p:nvPr/>
        </p:nvSpPr>
        <p:spPr>
          <a:xfrm>
            <a:off x="3355900" y="4066600"/>
            <a:ext cx="70000" cy="7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Diamond 17"/>
          <p:cNvSpPr/>
          <p:nvPr/>
        </p:nvSpPr>
        <p:spPr>
          <a:xfrm>
            <a:off x="5014300" y="2691600"/>
            <a:ext cx="360000" cy="3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0143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126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91C1C"/>
                </a:solidFill>
                <a:latin typeface="Inter"/>
              </a:rPr>
              <a:t>May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126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Beta Testing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3126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23" name="Diamond 22"/>
          <p:cNvSpPr/>
          <p:nvPr/>
        </p:nvSpPr>
        <p:spPr>
          <a:xfrm>
            <a:off x="5159300" y="4066600"/>
            <a:ext cx="70000" cy="7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Diamond 23"/>
          <p:cNvSpPr/>
          <p:nvPr/>
        </p:nvSpPr>
        <p:spPr>
          <a:xfrm>
            <a:off x="6817700" y="2691600"/>
            <a:ext cx="360000" cy="36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8177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1160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C3AED"/>
                </a:solidFill>
                <a:latin typeface="Inter"/>
              </a:rPr>
              <a:t>Jul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160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Launch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1160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9" name="Diamond 28"/>
          <p:cNvSpPr/>
          <p:nvPr/>
        </p:nvSpPr>
        <p:spPr>
          <a:xfrm>
            <a:off x="6962700" y="4066600"/>
            <a:ext cx="70000" cy="7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Diamond 29"/>
          <p:cNvSpPr/>
          <p:nvPr/>
        </p:nvSpPr>
        <p:spPr>
          <a:xfrm>
            <a:off x="8621100" y="2691600"/>
            <a:ext cx="360000" cy="36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6211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9194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Sep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9194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Scale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9194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35" name="Diamond 34"/>
          <p:cNvSpPr/>
          <p:nvPr/>
        </p:nvSpPr>
        <p:spPr>
          <a:xfrm>
            <a:off x="8766100" y="4066600"/>
            <a:ext cx="70000" cy="7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Diamond 35"/>
          <p:cNvSpPr/>
          <p:nvPr/>
        </p:nvSpPr>
        <p:spPr>
          <a:xfrm>
            <a:off x="10424500" y="2691600"/>
            <a:ext cx="360000" cy="360000"/>
          </a:xfrm>
          <a:prstGeom prst="diamond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04245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7228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891B2"/>
                </a:solidFill>
                <a:latin typeface="Inter"/>
              </a:rPr>
              <a:t>Nov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7228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Review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7228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41" name="Diamond 40"/>
          <p:cNvSpPr/>
          <p:nvPr/>
        </p:nvSpPr>
        <p:spPr>
          <a:xfrm>
            <a:off x="10569500" y="4066600"/>
            <a:ext cx="70000" cy="70000"/>
          </a:xfrm>
          <a:prstGeom prst="diamond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3486800" cy="45292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6050000"/>
            <a:ext cx="34868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3486800" cy="42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8" name="Connector 7"/>
          <p:cNvCxnSpPr/>
          <p:nvPr/>
        </p:nvCxnSpPr>
        <p:spPr>
          <a:xfrm>
            <a:off x="3872600" y="1571600"/>
            <a:ext cx="300000" cy="420000"/>
          </a:xfrm>
          <a:prstGeom prst="line">
            <a:avLst/>
          </a:prstGeom>
          <a:ln w="25400">
            <a:solidFill>
              <a:srgbClr val="1842B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65800" y="1631600"/>
            <a:ext cx="322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10" name="Rectangle 9"/>
          <p:cNvSpPr/>
          <p:nvPr/>
        </p:nvSpPr>
        <p:spPr>
          <a:xfrm>
            <a:off x="735800" y="2111600"/>
            <a:ext cx="3386800" cy="300000"/>
          </a:xfrm>
          <a:prstGeom prst="rect">
            <a:avLst/>
          </a:prstGeom>
          <a:solidFill>
            <a:srgbClr val="ECF0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735800" y="2381600"/>
            <a:ext cx="3386800" cy="3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85800" y="214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Define requirements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35800" y="2531600"/>
            <a:ext cx="3386800" cy="300000"/>
          </a:xfrm>
          <a:prstGeom prst="rect">
            <a:avLst/>
          </a:prstGeom>
          <a:solidFill>
            <a:srgbClr val="ECF0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35800" y="2801600"/>
            <a:ext cx="3386800" cy="3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5800" y="256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Design wireframes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5800" y="2951600"/>
            <a:ext cx="3386800" cy="300000"/>
          </a:xfrm>
          <a:prstGeom prst="rect">
            <a:avLst/>
          </a:prstGeom>
          <a:solidFill>
            <a:srgbClr val="ECF0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735800" y="3221600"/>
            <a:ext cx="3386800" cy="3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98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Set up CI/CD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765800" y="6020800"/>
            <a:ext cx="3326800" cy="0"/>
          </a:xfrm>
          <a:prstGeom prst="line">
            <a:avLst/>
          </a:prstGeom>
          <a:ln w="635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352600" y="1571600"/>
            <a:ext cx="3486800" cy="45292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4352600" y="6050000"/>
            <a:ext cx="348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2600" y="1571600"/>
            <a:ext cx="3486800" cy="42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3" name="Connector 22"/>
          <p:cNvCxnSpPr/>
          <p:nvPr/>
        </p:nvCxnSpPr>
        <p:spPr>
          <a:xfrm>
            <a:off x="7539400" y="1571600"/>
            <a:ext cx="300000" cy="420000"/>
          </a:xfrm>
          <a:prstGeom prst="line">
            <a:avLst/>
          </a:prstGeom>
          <a:ln w="25400">
            <a:solidFill>
              <a:srgbClr val="047F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32600" y="1631600"/>
            <a:ext cx="322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402600" y="2111600"/>
            <a:ext cx="3386800" cy="300000"/>
          </a:xfrm>
          <a:prstGeom prst="rect">
            <a:avLst/>
          </a:prstGeom>
          <a:solidFill>
            <a:srgbClr val="EBF6F3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4402600" y="2381600"/>
            <a:ext cx="3386800" cy="3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452600" y="214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API development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402600" y="2531600"/>
            <a:ext cx="3386800" cy="300000"/>
          </a:xfrm>
          <a:prstGeom prst="rect">
            <a:avLst/>
          </a:prstGeom>
          <a:solidFill>
            <a:srgbClr val="EBF6F3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4402600" y="2801600"/>
            <a:ext cx="3386800" cy="3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452600" y="256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Frontend build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4432600" y="6020800"/>
            <a:ext cx="3326800" cy="0"/>
          </a:xfrm>
          <a:prstGeom prst="line">
            <a:avLst/>
          </a:prstGeom>
          <a:ln w="63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8019400" y="1571600"/>
            <a:ext cx="3486800" cy="45292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8019400" y="6050000"/>
            <a:ext cx="34868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8019400" y="1571600"/>
            <a:ext cx="3486800" cy="42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5" name="Connector 34"/>
          <p:cNvCxnSpPr/>
          <p:nvPr/>
        </p:nvCxnSpPr>
        <p:spPr>
          <a:xfrm>
            <a:off x="11206200" y="1571600"/>
            <a:ext cx="300000" cy="420000"/>
          </a:xfrm>
          <a:prstGeom prst="line">
            <a:avLst/>
          </a:prstGeom>
          <a:ln w="25400">
            <a:solidFill>
              <a:srgbClr val="9D171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099400" y="1631600"/>
            <a:ext cx="322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069400" y="2111600"/>
            <a:ext cx="3386800" cy="300000"/>
          </a:xfrm>
          <a:prstGeom prst="rect">
            <a:avLst/>
          </a:prstGeom>
          <a:solidFill>
            <a:srgbClr val="F9ECE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8069400" y="2381600"/>
            <a:ext cx="3386800" cy="3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19400" y="214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Project charter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069400" y="2531600"/>
            <a:ext cx="3386800" cy="300000"/>
          </a:xfrm>
          <a:prstGeom prst="rect">
            <a:avLst/>
          </a:prstGeom>
          <a:solidFill>
            <a:srgbClr val="F9ECE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069400" y="2801600"/>
            <a:ext cx="3386800" cy="3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119400" y="256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Team onboarding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069400" y="2951600"/>
            <a:ext cx="3386800" cy="300000"/>
          </a:xfrm>
          <a:prstGeom prst="rect">
            <a:avLst/>
          </a:prstGeom>
          <a:solidFill>
            <a:srgbClr val="F9ECE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8069400" y="3221600"/>
            <a:ext cx="3386800" cy="3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8119400" y="298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Architecture review</a:t>
            </a:r>
          </a:p>
        </p:txBody>
      </p:sp>
      <p:cxnSp>
        <p:nvCxnSpPr>
          <p:cNvPr id="46" name="Connector 45"/>
          <p:cNvCxnSpPr/>
          <p:nvPr/>
        </p:nvCxnSpPr>
        <p:spPr>
          <a:xfrm>
            <a:off x="8099400" y="6020800"/>
            <a:ext cx="3326800" cy="0"/>
          </a:xfrm>
          <a:prstGeom prst="line">
            <a:avLst/>
          </a:prstGeom>
          <a:ln w="635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35800" y="1671600"/>
            <a:ext cx="1933333" cy="1333333"/>
          </a:xfrm>
          <a:prstGeom prst="rect">
            <a:avLst/>
          </a:prstGeom>
          <a:solidFill>
            <a:srgbClr val="9FE3CC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3169133" y="1671600"/>
            <a:ext cx="1933333" cy="1333333"/>
          </a:xfrm>
          <a:prstGeom prst="rect">
            <a:avLst/>
          </a:prstGeom>
          <a:solidFill>
            <a:srgbClr val="FBD89D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102466" y="1671600"/>
            <a:ext cx="1933333" cy="1333333"/>
          </a:xfrm>
          <a:prstGeom prst="rect">
            <a:avLst/>
          </a:prstGeom>
          <a:solidFill>
            <a:srgbClr val="F8B4B4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235800" y="3004933"/>
            <a:ext cx="1933333" cy="1333333"/>
          </a:xfrm>
          <a:prstGeom prst="rect">
            <a:avLst/>
          </a:prstGeom>
          <a:solidFill>
            <a:srgbClr val="DBFAEC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3169133" y="3004933"/>
            <a:ext cx="1933333" cy="1333333"/>
          </a:xfrm>
          <a:prstGeom prst="rect">
            <a:avLst/>
          </a:prstGeom>
          <a:solidFill>
            <a:srgbClr val="FDEDB7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5102466" y="3004933"/>
            <a:ext cx="1933333" cy="1333333"/>
          </a:xfrm>
          <a:prstGeom prst="rect">
            <a:avLst/>
          </a:prstGeom>
          <a:solidFill>
            <a:srgbClr val="FBD89D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35800" y="4338266"/>
            <a:ext cx="1933333" cy="1333333"/>
          </a:xfrm>
          <a:prstGeom prst="rect">
            <a:avLst/>
          </a:prstGeom>
          <a:solidFill>
            <a:srgbClr val="ECFDF4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3169133" y="4338266"/>
            <a:ext cx="1933333" cy="1333333"/>
          </a:xfrm>
          <a:prstGeom prst="rect">
            <a:avLst/>
          </a:prstGeom>
          <a:solidFill>
            <a:srgbClr val="DBFAEC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102466" y="4338266"/>
            <a:ext cx="1933333" cy="1333333"/>
          </a:xfrm>
          <a:prstGeom prst="rect">
            <a:avLst/>
          </a:prstGeom>
          <a:solidFill>
            <a:srgbClr val="FDEDB7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235800" y="5671600"/>
            <a:ext cx="5800000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ctagon 14"/>
          <p:cNvSpPr/>
          <p:nvPr/>
        </p:nvSpPr>
        <p:spPr>
          <a:xfrm>
            <a:off x="5909132" y="2148266"/>
            <a:ext cx="320000" cy="320000"/>
          </a:xfrm>
          <a:prstGeom prst="octagon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DAT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22466" y="2498266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Data Breach</a:t>
            </a:r>
          </a:p>
        </p:txBody>
      </p:sp>
      <p:sp>
        <p:nvSpPr>
          <p:cNvPr id="17" name="Octagon 16"/>
          <p:cNvSpPr/>
          <p:nvPr/>
        </p:nvSpPr>
        <p:spPr>
          <a:xfrm>
            <a:off x="5909132" y="3481599"/>
            <a:ext cx="320000" cy="320000"/>
          </a:xfrm>
          <a:prstGeom prst="octagon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SUP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22466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Supply Chain</a:t>
            </a:r>
          </a:p>
        </p:txBody>
      </p:sp>
      <p:sp>
        <p:nvSpPr>
          <p:cNvPr id="19" name="Octagon 18"/>
          <p:cNvSpPr/>
          <p:nvPr/>
        </p:nvSpPr>
        <p:spPr>
          <a:xfrm>
            <a:off x="3975799" y="3481599"/>
            <a:ext cx="320000" cy="320000"/>
          </a:xfrm>
          <a:prstGeom prst="octagon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COM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89133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Compliance</a:t>
            </a:r>
          </a:p>
        </p:txBody>
      </p:sp>
      <p:sp>
        <p:nvSpPr>
          <p:cNvPr id="21" name="Octagon 20"/>
          <p:cNvSpPr/>
          <p:nvPr/>
        </p:nvSpPr>
        <p:spPr>
          <a:xfrm>
            <a:off x="5909132" y="3481599"/>
            <a:ext cx="320000" cy="320000"/>
          </a:xfrm>
          <a:prstGeom prst="octagon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TAL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122466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Talent</a:t>
            </a:r>
          </a:p>
        </p:txBody>
      </p:sp>
      <p:sp>
        <p:nvSpPr>
          <p:cNvPr id="23" name="Octagon 22"/>
          <p:cNvSpPr/>
          <p:nvPr/>
        </p:nvSpPr>
        <p:spPr>
          <a:xfrm>
            <a:off x="5909132" y="3481599"/>
            <a:ext cx="320000" cy="320000"/>
          </a:xfrm>
          <a:prstGeom prst="octagon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MAR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122466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Market Shift</a:t>
            </a:r>
          </a:p>
        </p:txBody>
      </p:sp>
      <p:sp>
        <p:nvSpPr>
          <p:cNvPr id="25" name="Octagon 24"/>
          <p:cNvSpPr/>
          <p:nvPr/>
        </p:nvSpPr>
        <p:spPr>
          <a:xfrm>
            <a:off x="2042466" y="4814932"/>
            <a:ext cx="320000" cy="320000"/>
          </a:xfrm>
          <a:prstGeom prst="octagon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TEC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255800" y="5164932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Technology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235800" y="5751600"/>
            <a:ext cx="58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E3A5F"/>
                </a:solidFill>
                <a:latin typeface="Inter"/>
              </a:rPr>
              <a:t>Likelihood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1435800" y="5731600"/>
            <a:ext cx="5400000" cy="0"/>
          </a:xfrm>
          <a:prstGeom prst="line">
            <a:avLst/>
          </a:prstGeom>
          <a:ln w="127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35800" y="35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E3A5F"/>
                </a:solidFill>
                <a:latin typeface="Inter"/>
              </a:rPr>
              <a:t>Impact</a:t>
            </a:r>
          </a:p>
        </p:txBody>
      </p:sp>
      <p:cxnSp>
        <p:nvCxnSpPr>
          <p:cNvPr id="30" name="Connector 29"/>
          <p:cNvCxnSpPr/>
          <p:nvPr/>
        </p:nvCxnSpPr>
        <p:spPr>
          <a:xfrm flipV="1">
            <a:off x="1175800" y="1871600"/>
            <a:ext cx="0" cy="3600000"/>
          </a:xfrm>
          <a:prstGeom prst="line">
            <a:avLst/>
          </a:prstGeom>
          <a:ln w="127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235800" y="142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169133" y="142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102466" y="142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85800" y="167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5800" y="300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5800" y="433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35800" y="1571600"/>
            <a:ext cx="2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E3A5F"/>
                </a:solidFill>
                <a:latin typeface="Inter"/>
              </a:rPr>
              <a:t>Severity</a:t>
            </a:r>
          </a:p>
        </p:txBody>
      </p:sp>
      <p:sp>
        <p:nvSpPr>
          <p:cNvPr id="38" name="Octagon 37"/>
          <p:cNvSpPr/>
          <p:nvPr/>
        </p:nvSpPr>
        <p:spPr>
          <a:xfrm>
            <a:off x="7455800" y="1891600"/>
            <a:ext cx="160000" cy="160000"/>
          </a:xfrm>
          <a:prstGeom prst="octagon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715800" y="187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Low</a:t>
            </a:r>
          </a:p>
        </p:txBody>
      </p:sp>
      <p:sp>
        <p:nvSpPr>
          <p:cNvPr id="40" name="Octagon 39"/>
          <p:cNvSpPr/>
          <p:nvPr/>
        </p:nvSpPr>
        <p:spPr>
          <a:xfrm>
            <a:off x="7455800" y="2311600"/>
            <a:ext cx="160000" cy="160000"/>
          </a:xfrm>
          <a:prstGeom prst="octagon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7715800" y="229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Medium</a:t>
            </a:r>
          </a:p>
        </p:txBody>
      </p:sp>
      <p:sp>
        <p:nvSpPr>
          <p:cNvPr id="42" name="Octagon 41"/>
          <p:cNvSpPr/>
          <p:nvPr/>
        </p:nvSpPr>
        <p:spPr>
          <a:xfrm>
            <a:off x="7455800" y="2731600"/>
            <a:ext cx="160000" cy="160000"/>
          </a:xfrm>
          <a:prstGeom prst="octagon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7715800" y="271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High</a:t>
            </a:r>
          </a:p>
        </p:txBody>
      </p:sp>
      <p:sp>
        <p:nvSpPr>
          <p:cNvPr id="44" name="Octagon 43"/>
          <p:cNvSpPr/>
          <p:nvPr/>
        </p:nvSpPr>
        <p:spPr>
          <a:xfrm>
            <a:off x="7455800" y="3151600"/>
            <a:ext cx="160000" cy="160000"/>
          </a:xfrm>
          <a:prstGeom prst="octagon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7715800" y="313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Critical</a:t>
            </a:r>
          </a:p>
        </p:txBody>
      </p:sp>
      <p:sp>
        <p:nvSpPr>
          <p:cNvPr id="46" name="Rectangle 4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920800"/>
            <a:ext cx="52102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5920800"/>
            <a:ext cx="52102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620800"/>
            <a:ext cx="34068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Transportation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Roads, bridges, rail, and ports that keep the nation's economy moving.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5620800"/>
            <a:ext cx="340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Water Systems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Clean water delivery and flood protection for communities nationwide.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5620800"/>
            <a:ext cx="34068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Digital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Broadband expansion and smart infrastructure connecting rural and urban America.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828800" y="1629000"/>
            <a:ext cx="8534400" cy="3600000"/>
          </a:xfrm>
          <a:prstGeom prst="rect">
            <a:avLst/>
          </a:prstGeom>
          <a:noFill/>
          <a:ln w="317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908800" y="1709000"/>
            <a:ext cx="8374400" cy="3440000"/>
          </a:xfrm>
          <a:prstGeom prst="rect">
            <a:avLst/>
          </a:prstGeom>
          <a:noFill/>
          <a:ln w="9525">
            <a:solidFill>
              <a:srgbClr val="DC8D8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Diamond 4"/>
          <p:cNvSpPr/>
          <p:nvPr/>
        </p:nvSpPr>
        <p:spPr>
          <a:xfrm>
            <a:off x="1748800" y="15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Diamond 5"/>
          <p:cNvSpPr/>
          <p:nvPr/>
        </p:nvSpPr>
        <p:spPr>
          <a:xfrm>
            <a:off x="10283200" y="15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1748800" y="51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Diamond 7"/>
          <p:cNvSpPr/>
          <p:nvPr/>
        </p:nvSpPr>
        <p:spPr>
          <a:xfrm>
            <a:off x="10283200" y="51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28800" y="2129000"/>
            <a:ext cx="79344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1">
                <a:solidFill>
                  <a:srgbClr val="1E3A5F"/>
                </a:solidFill>
                <a:latin typeface="Inter"/>
              </a:rPr>
              <a:t>Public infrastructure is the foundation of national prosperity. Every bridge, every mile of broadband, every water treatment plant is an investment in our shared future.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096000" y="4129000"/>
            <a:ext cx="2000000" cy="0"/>
          </a:xfrm>
          <a:prstGeom prst="line">
            <a:avLst/>
          </a:prstGeom>
          <a:ln w="254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28800" y="4379000"/>
            <a:ext cx="7934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E3A5F"/>
                </a:solidFill>
                <a:latin typeface="Inter"/>
              </a:rPr>
              <a:t>Agency Director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28800" y="4729000"/>
            <a:ext cx="7934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Congressional Testimony, 2025</a:t>
            </a:r>
          </a:p>
        </p:txBody>
      </p:sp>
      <p:sp>
        <p:nvSpPr>
          <p:cNvPr id="13" name="Hexagon 12"/>
          <p:cNvSpPr/>
          <p:nvPr/>
        </p:nvSpPr>
        <p:spPr>
          <a:xfrm>
            <a:off x="685800" y="885800"/>
            <a:ext cx="400000" cy="400000"/>
          </a:xfrm>
          <a:prstGeom prst="hexagon">
            <a:avLst/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Hexagon 13"/>
          <p:cNvSpPr/>
          <p:nvPr/>
        </p:nvSpPr>
        <p:spPr>
          <a:xfrm>
            <a:off x="10956200" y="5422200"/>
            <a:ext cx="500000" cy="500000"/>
          </a:xfrm>
          <a:prstGeom prst="hexagon">
            <a:avLst/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2270800"/>
            <a:ext cx="3473466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E3A5F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2270800"/>
            <a:ext cx="3473466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E3A5F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2270800"/>
            <a:ext cx="3473466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E3A5F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1DB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1D1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51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3556800"/>
            <a:ext cx="34868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00" y="1671600"/>
            <a:ext cx="320000" cy="32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45800" y="2191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ANALYTICS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2571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5800" y="3487600"/>
            <a:ext cx="3286800" cy="0"/>
          </a:xfrm>
          <a:prstGeom prst="line">
            <a:avLst/>
          </a:prstGeom>
          <a:ln w="9525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352600" y="1451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2600" y="3556800"/>
            <a:ext cx="348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3" name="Picture 12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000" y="1671600"/>
            <a:ext cx="320000" cy="32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412600" y="2191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SECURITY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32600" y="2571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4452600" y="3487600"/>
            <a:ext cx="3286800" cy="0"/>
          </a:xfrm>
          <a:prstGeom prst="line">
            <a:avLst/>
          </a:prstGeom>
          <a:ln w="9525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019400" y="1451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019400" y="3556800"/>
            <a:ext cx="34868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9" name="Picture 18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2800" y="1671600"/>
            <a:ext cx="320000" cy="320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8079400" y="2191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GLOBAL REACH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99400" y="2571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8119400" y="3487600"/>
            <a:ext cx="3286800" cy="0"/>
          </a:xfrm>
          <a:prstGeom prst="line">
            <a:avLst/>
          </a:prstGeom>
          <a:ln w="9525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685800" y="3787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85800" y="5892800"/>
            <a:ext cx="34868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5" name="Picture 24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9200" y="4007600"/>
            <a:ext cx="320000" cy="320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745800" y="4527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PERFORMANCE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65800" y="4907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5800" y="5823600"/>
            <a:ext cx="3286800" cy="0"/>
          </a:xfrm>
          <a:prstGeom prst="line">
            <a:avLst/>
          </a:prstGeom>
          <a:ln w="9525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352600" y="3787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4352600" y="5892800"/>
            <a:ext cx="34868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1" name="Picture 3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6000" y="4007600"/>
            <a:ext cx="320000" cy="32000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412600" y="4527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TEAM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432600" y="4907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4452600" y="5823600"/>
            <a:ext cx="3286800" cy="0"/>
          </a:xfrm>
          <a:prstGeom prst="line">
            <a:avLst/>
          </a:prstGeom>
          <a:ln w="9525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8019400" y="3787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019400" y="5892800"/>
            <a:ext cx="3486800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2800" y="4007600"/>
            <a:ext cx="320000" cy="320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8079400" y="4527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AWARDS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099400" y="4907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cxnSp>
        <p:nvCxnSpPr>
          <p:cNvPr id="40" name="Connector 39"/>
          <p:cNvCxnSpPr/>
          <p:nvPr/>
        </p:nvCxnSpPr>
        <p:spPr>
          <a:xfrm>
            <a:off x="8119400" y="5823600"/>
            <a:ext cx="3286800" cy="0"/>
          </a:xfrm>
          <a:prstGeom prst="line">
            <a:avLst/>
          </a:prstGeom>
          <a:ln w="9525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485800" y="137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485800" y="2170800"/>
            <a:ext cx="85000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D4ED8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485800" y="242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485800" y="3220800"/>
            <a:ext cx="85000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485800" y="347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485800" y="4270800"/>
            <a:ext cx="85000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91C1C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485800" y="452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485800" y="5320800"/>
            <a:ext cx="85000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8692000" y="0"/>
            <a:ext cx="3500000" cy="68580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>
            <a:off x="0" y="4858000"/>
            <a:ext cx="2500000" cy="2000000"/>
          </a:xfrm>
          <a:prstGeom prst="triangle">
            <a:avLst/>
          </a:prstGeom>
          <a:solidFill>
            <a:srgbClr val="1C36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0642000" y="850000"/>
            <a:ext cx="700000" cy="700000"/>
          </a:xfrm>
          <a:prstGeom prst="hexagon">
            <a:avLst/>
          </a:prstGeom>
          <a:solidFill>
            <a:srgbClr val="CA54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10092000" y="1800000"/>
            <a:ext cx="400000" cy="400000"/>
          </a:xfrm>
          <a:prstGeom prst="hexagon">
            <a:avLst/>
          </a:prstGeom>
          <a:solidFill>
            <a:srgbClr val="C33E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705800" y="13916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35800" y="1371600"/>
            <a:ext cx="73152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Building America's
Future Together</a:t>
            </a:r>
          </a:p>
        </p:txBody>
      </p:sp>
      <p:sp>
        <p:nvSpPr>
          <p:cNvPr id="9" name="Rectangle 8"/>
          <p:cNvSpPr/>
          <p:nvPr/>
        </p:nvSpPr>
        <p:spPr>
          <a:xfrm>
            <a:off x="1035800" y="2971600"/>
            <a:ext cx="25000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035800" y="3171600"/>
            <a:ext cx="7315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99A6B7"/>
                </a:solidFill>
                <a:latin typeface="Inter"/>
              </a:rPr>
              <a:t>Learn about partnership opportunities, grant programs, and public comment periods.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5800" y="3871600"/>
            <a:ext cx="3440133" cy="800000"/>
          </a:xfrm>
          <a:prstGeom prst="rect">
            <a:avLst/>
          </a:prstGeom>
          <a:solidFill>
            <a:srgbClr val="30496B"/>
          </a:solidFill>
          <a:ln w="12700">
            <a:solidFill>
              <a:srgbClr val="4B61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85800" y="4621600"/>
            <a:ext cx="3440133" cy="5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35800" y="4021600"/>
            <a:ext cx="314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B91C1C"/>
                </a:solidFill>
                <a:latin typeface="Inter"/>
              </a:rPr>
              <a:t>EMAIL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5800" y="4291600"/>
            <a:ext cx="31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375933" y="3871600"/>
            <a:ext cx="3440133" cy="800000"/>
          </a:xfrm>
          <a:prstGeom prst="rect">
            <a:avLst/>
          </a:prstGeom>
          <a:solidFill>
            <a:srgbClr val="30496B"/>
          </a:solidFill>
          <a:ln w="12700">
            <a:solidFill>
              <a:srgbClr val="4B61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4375933" y="4621600"/>
            <a:ext cx="3440133" cy="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525933" y="4021600"/>
            <a:ext cx="314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B91C1C"/>
                </a:solidFill>
                <a:latin typeface="Inter"/>
              </a:rPr>
              <a:t>PHONE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25933" y="4291600"/>
            <a:ext cx="31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66066" y="3871600"/>
            <a:ext cx="3440133" cy="800000"/>
          </a:xfrm>
          <a:prstGeom prst="rect">
            <a:avLst/>
          </a:prstGeom>
          <a:solidFill>
            <a:srgbClr val="30496B"/>
          </a:solidFill>
          <a:ln w="12700">
            <a:solidFill>
              <a:srgbClr val="4B61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66066" y="4621600"/>
            <a:ext cx="3440133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216066" y="4021600"/>
            <a:ext cx="314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B91C1C"/>
                </a:solidFill>
                <a:latin typeface="Inter"/>
              </a:rPr>
              <a:t>WEB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216066" y="4291600"/>
            <a:ext cx="31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602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620800"/>
            <a:ext cx="52602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The National Infrastructure Agency is responsible for planning, building, and maintaining critical public infrastructure that serves 120 million citizens.
We are committed to transparency, efficiency, and equitable service delivery.</a:t>
            </a:r>
          </a:p>
        </p:txBody>
      </p:sp>
      <p:sp>
        <p:nvSpPr>
          <p:cNvPr id="9" name="Rectangle 8"/>
          <p:cNvSpPr/>
          <p:nvPr/>
        </p:nvSpPr>
        <p:spPr>
          <a:xfrm>
            <a:off x="6246000" y="14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46000" y="3420800"/>
            <a:ext cx="25301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1962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Established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976100" y="14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976100" y="3420800"/>
            <a:ext cx="25301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42,000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46000" y="36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46000" y="5620800"/>
            <a:ext cx="25301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$18.5B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Annual Budget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976100" y="36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8976100" y="5620800"/>
            <a:ext cx="25301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2,400+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Projects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9192000" y="0"/>
            <a:ext cx="3000000" cy="6858000"/>
          </a:xfrm>
          <a:prstGeom prst="triangle">
            <a:avLst/>
          </a:prstGeom>
          <a:solidFill>
            <a:srgbClr val="BE2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Hexagon 3"/>
          <p:cNvSpPr/>
          <p:nvPr/>
        </p:nvSpPr>
        <p:spPr>
          <a:xfrm>
            <a:off x="785800" y="1085800"/>
            <a:ext cx="400000" cy="400000"/>
          </a:xfrm>
          <a:prstGeom prst="hexagon">
            <a:avLst/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0856200" y="5222200"/>
            <a:ext cx="500000" cy="500000"/>
          </a:xfrm>
          <a:prstGeom prst="hexagon">
            <a:avLst/>
          </a:prstGeom>
          <a:solidFill>
            <a:srgbClr val="F6E3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Diamond 5"/>
          <p:cNvSpPr/>
          <p:nvPr/>
        </p:nvSpPr>
        <p:spPr>
          <a:xfrm>
            <a:off x="705800" y="820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35800" y="7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1E3A5F"/>
                </a:solidFill>
                <a:latin typeface="Inter"/>
              </a:rPr>
              <a:t>Thank You</a:t>
            </a:r>
          </a:p>
        </p:txBody>
      </p:sp>
      <p:sp>
        <p:nvSpPr>
          <p:cNvPr id="8" name="Rectangle 7"/>
          <p:cNvSpPr/>
          <p:nvPr/>
        </p:nvSpPr>
        <p:spPr>
          <a:xfrm>
            <a:off x="1035800" y="1600000"/>
            <a:ext cx="2000000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035800" y="1800000"/>
            <a:ext cx="101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We look forward to our continued collaboration.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58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685800" y="3645000"/>
            <a:ext cx="2555100" cy="55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✉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EMAIL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contact@company.com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4409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40900" y="3645000"/>
            <a:ext cx="2555100" cy="5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4409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☎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409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PHONE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409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+1 (555) 123-4567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1960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6196000" y="3645000"/>
            <a:ext cx="2555100" cy="55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1960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⌂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960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WEBSITE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1960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www.company.com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9511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951100" y="3645000"/>
            <a:ext cx="2555100" cy="5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9511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⚑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9511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LOCATION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9511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New York, NY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5800" y="61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Public Trust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earn confidence through transparent operations and accountable leadership.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Equity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ensure infrastructure investments serve all communities fairly.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Safety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maintain the highest safety standards to protect workers and the public.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Efficiency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maximize the impact of every taxpayer dollar invested.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Jane Smith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409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John Davis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960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Sarah Chen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511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Michael Brown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3556800"/>
            <a:ext cx="3473466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$18.5B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Annual Budget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71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3556800"/>
            <a:ext cx="3473466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42,000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Federal 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71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3556800"/>
            <a:ext cx="3473466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2,400+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Active Projects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807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5892800"/>
            <a:ext cx="3473466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120M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Citizens Served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59266" y="3807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9266" y="5892800"/>
            <a:ext cx="3473466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94%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Project On-Time Rate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032732" y="3807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32732" y="5892800"/>
            <a:ext cx="3473466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A+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Audit Rating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91C1C"/>
                </a:solidFill>
                <a:latin typeface="Inter"/>
              </a:rPr>
              <a:t>$18.5B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5B0BF"/>
                </a:solidFill>
                <a:latin typeface="Inter"/>
              </a:rPr>
              <a:t>Budget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61758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91C1C"/>
                </a:solidFill>
                <a:latin typeface="Inter"/>
              </a:rPr>
              <a:t>94%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5B0BF"/>
                </a:solidFill>
                <a:latin typeface="Inter"/>
              </a:rPr>
              <a:t>On-Time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61758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91C1C"/>
                </a:solidFill>
                <a:latin typeface="Inter"/>
              </a:rPr>
              <a:t>2,400+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5B0BF"/>
                </a:solidFill>
                <a:latin typeface="Inter"/>
              </a:rPr>
              <a:t>Projects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